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63B4A-DF5A-4FCA-BC57-8DFA4FA33B7A}" v="33" dt="2025-02-18T12:43:45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F5AED-A1DE-4C67-A855-00FB1F8DECAD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42EF1-A830-4FCF-BA21-231D01FFC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302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‘Stuck’ schools are schools that were graded as requires improvement at their most recent Ofsted inspection, and were also graded as below good at their previous inspection. 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Bridget Phillipson, there are over 600 of them, educating more than 300,000 children.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42EF1-A830-4FCF-BA21-231D01FFC2F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01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CF03A-239A-C823-D4FD-BFCEF3A47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61525-6507-D88B-1739-0B84DE333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1764C-0D61-B3A6-C917-7B8F96F0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AA4C-6169-4FAC-8C65-8A81F174CBB7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25E2B-E3F9-6533-82FE-91578F02F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1F079-18CD-A948-9813-9AD6C1C8D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75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84E20-327E-FA43-04A5-7EE6FDB0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92DB3-1217-890B-9799-DB9552432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F42AB-A318-DB37-0728-A7EE18C7F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D658-783E-409D-83CF-FB0A7087D139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420B2-0EFE-AD49-8896-585A287D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C1130-19FC-3EF3-CC6F-F6C86705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74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0333AE-217D-E06D-A588-DD15EB3B4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F5BCE9-34EC-A8BF-1D91-AC215A7DE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CD8FE-0933-7C44-CCFE-255BB176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86BE-B02A-4E4F-B810-89C78DFCDEF2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D620-3828-4BBD-9E62-8CE28799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B4212-DED6-082A-41DC-8DDA6CB7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8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FE3A-E8B7-9C2A-06F0-426B4C2E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A838-932D-A2EE-BDA9-D9C5C7A87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7A8C7-6BB4-9C96-4345-4D8D91B2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C428-4727-454C-A68D-2F744A2AAEC2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C4A57-C290-78A4-CA57-88A813F8A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60005-141F-35BE-24FA-D7793107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8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9670-CD90-D845-6BEB-8CDCFC66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33D0D-5755-9BCA-6533-9A01E348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9DAA7-5EED-EBDF-1402-ED8D0D658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E2B28-EA29-48D3-8C47-18D07CCB8B9B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B40D6-F6F1-D01B-2008-4B4BE8D3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85BD9-699D-AF13-6937-FC5AD53C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5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E9326-5396-614C-AA6B-DD13260B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8C33D-190B-66D2-47F0-A192C1A7F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8A08B-FF70-09CD-D40F-44044D6C9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26703-3F01-E4B0-7E18-8AFBFE923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B48F-D1EE-493B-A9B1-69F7576A6FF4}" type="datetime1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E0CED-2819-996C-ABD3-CAFE9832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C0E58-4A01-6256-F391-DD560C1B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87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D1E80-E9F5-8DAB-47AE-B81ED0EC6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D535F-C343-F825-AD2A-2EF7E4518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37B5C0-98F0-8F02-8226-7F73CC911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81353-2FFF-47F4-7F6A-0C45139D0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236BE-49CD-0D91-36F7-1FC2452F7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FAB573-7EE2-0E86-F222-F78497E6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39E3-3C23-43F7-97FF-4B295073C09D}" type="datetime1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41359-C7B4-A0EA-D137-A6170F92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2A507-2F4B-4996-C08F-90F03259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54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2D77-3644-AAC6-C959-EAB7858D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90C03B-B2A3-7C96-C38D-E665F1D2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2497-D6F2-4D60-800A-6B51E5F12B84}" type="datetime1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CD244-991E-C07A-B0AC-683C65EFE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1694C6-2812-2E96-E168-D0150C65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04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4EE643-46A9-F768-9D15-EFCF23D03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46C3-EF97-4AC1-A1F2-D69BF4A01921}" type="datetime1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6CE2E5-23CA-8226-4064-96C220F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1DBF3-9C51-A5CA-EE95-D1BA844C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98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9D246-B7EE-BD7F-CD40-6974546D2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08ED2-51F8-9582-7C74-1CD4C1A7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980AB-EAC5-9C10-6C25-A8BF194E0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FB6E9-89DD-F86C-5314-7155F1DD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B683-709E-4C76-A766-CB35D891FFE6}" type="datetime1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98C7F-F929-3AE0-159B-DFFD2953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644E5-4A37-B516-1291-D8ACE4A3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99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B2ADB-8B59-84F8-C0D1-3CE33C13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ECD33-300D-276B-6692-ED4ABA87E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8DE662-8EC3-F7EE-EAED-2401D15F3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8DAAC-FC77-DF6F-8BF7-E22FBB40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8847-6D75-4123-B967-E986D2037CD1}" type="datetime1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3371C-C4AC-42AE-BC7C-800D43964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createvalueschools.com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5B9D9-80B2-D7F8-4249-5AC21E28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0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E92103-730C-5006-0523-8C4024886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743AF-68DC-B8F4-5A58-50B06CD29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2CA68-F1CA-F65C-38DC-1FE816D55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092BC1-1F0B-4E33-A11A-7C4EB067E1A6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8D854-DA33-3A1F-B686-DBAF9553D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createvalueschools.com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8540E-D513-524E-2C91-AC07F8E6C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884E0E-604A-4CA2-9FE4-A2388C990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26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WqK_sQHxYOQ?feature=shared" TargetMode="External"/><Relationship Id="rId3" Type="http://schemas.openxmlformats.org/officeDocument/2006/relationships/hyperlink" Target="https://consult.education.gov.uk/school-accountability/education-accountability-reform/supporting_documents/School%20accountability%20reform%20%20school%20profiles%20improvement%20and%20intervention.pdf" TargetMode="External"/><Relationship Id="rId7" Type="http://schemas.openxmlformats.org/officeDocument/2006/relationships/hyperlink" Target="https://www.gov.uk/government/speeches/education-secretary-speech-on-new-era-of-school-standards" TargetMode="External"/><Relationship Id="rId2" Type="http://schemas.openxmlformats.org/officeDocument/2006/relationships/hyperlink" Target="https://www.gov.uk/government/consultations/school-accountability-refor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news/government-sets-out-plans-to-target-stuck-schools" TargetMode="External"/><Relationship Id="rId5" Type="http://schemas.openxmlformats.org/officeDocument/2006/relationships/hyperlink" Target="https://www.gov.uk/government/consultations/improving-the-way-ofsted-inspects-education/improving-the-way-ofsted-inspects-education-consultation-document" TargetMode="External"/><Relationship Id="rId4" Type="http://schemas.openxmlformats.org/officeDocument/2006/relationships/hyperlink" Target="https://www.gov.uk/government/consultations/improving-the-way-ofsted-inspects-education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nsultations/improving-the-way-ofsted-inspects-education" TargetMode="External"/><Relationship Id="rId2" Type="http://schemas.openxmlformats.org/officeDocument/2006/relationships/hyperlink" Target="https://www.gov.uk/government/consultations/school-accountability-refor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E629BF-5B7A-19F2-3F87-DDD71322D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en-GB" sz="5300"/>
              <a:t>Proposed changes to Ofsted and accountability measures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E1224-5581-CDD7-3A0B-9B1F1A5EE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r>
              <a:rPr lang="en-GB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Staff Briefing – February 2025</a:t>
            </a:r>
            <a:endParaRPr lang="en-GB"/>
          </a:p>
        </p:txBody>
      </p:sp>
      <p:pic>
        <p:nvPicPr>
          <p:cNvPr id="5" name="Picture 4" descr="A logo with different colored squares&#10;&#10;AI-generated content may be incorrect.">
            <a:extLst>
              <a:ext uri="{FF2B5EF4-FFF2-40B4-BE49-F238E27FC236}">
                <a16:creationId xmlns:a16="http://schemas.microsoft.com/office/drawing/2014/main" id="{A964511E-196D-F340-AADC-DC5960EA6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614" y="2209474"/>
            <a:ext cx="2512468" cy="24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016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9E37F6-4F30-8D18-D703-3CC56B77E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848E55-F81B-FABE-F3DE-A506A56EC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6332A9F-7FB8-E2C9-8335-13B8B3A15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3F289E-767D-BAA9-FDDB-6BB7E4028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FB30B7-4886-1026-2EC0-971170795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 fontScale="90000"/>
          </a:bodyPr>
          <a:lstStyle/>
          <a:p>
            <a:r>
              <a:rPr lang="en-GB" sz="7200" dirty="0"/>
              <a:t>Final thoughts and next steps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9FDDD8-AE98-F94A-1B5B-74F66DAD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createvalueschools.com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716FC-6B08-1F3E-2319-34835A9E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219474" cy="3035482"/>
          </a:xfrm>
        </p:spPr>
        <p:txBody>
          <a:bodyPr anchor="t">
            <a:noAutofit/>
          </a:bodyPr>
          <a:lstStyle/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encourage all staff to engage with the consultation</a:t>
            </a: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SLT will review potential impacts and share further updates</a:t>
            </a: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Questions? Feedback?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GB" sz="2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Thank you for your time!</a:t>
            </a:r>
            <a:endParaRPr lang="en-GB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FC5940CD-84B9-ED7E-60ED-3E6E0AF07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49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50FC58-50CB-BAC0-D9BA-243EF208B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D88D350-A2F7-2167-635F-0BB8179A1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DCD7554-B337-5583-6276-C694BF881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860413-4BE0-2874-1131-FD4C77A78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E74A8A-E85F-EC2D-0FEE-118D2DD25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7200" dirty="0"/>
              <a:t>Further reading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3FC5B-8A3E-7733-C2C4-E250CE822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createvalueschools.com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664C9-940B-9754-F575-63FAC42B5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503714"/>
            <a:ext cx="9219474" cy="3875315"/>
          </a:xfrm>
        </p:spPr>
        <p:txBody>
          <a:bodyPr anchor="t">
            <a:noAutofit/>
          </a:bodyPr>
          <a:lstStyle/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onsultation: </a:t>
            </a:r>
            <a:r>
              <a:rPr lang="en-GB" sz="18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School accountability reform</a:t>
            </a:r>
            <a:endParaRPr lang="en-GB" sz="1800" u="sng" kern="100" dirty="0">
              <a:solidFill>
                <a:srgbClr val="0000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Consultation document: </a:t>
            </a:r>
            <a:r>
              <a:rPr lang="en-GB" sz="18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School accountability reform – school profiles, improvement and intervention</a:t>
            </a:r>
            <a:endParaRPr lang="en-GB" sz="1800" u="sng" kern="100" dirty="0">
              <a:solidFill>
                <a:srgbClr val="0000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Consultation: </a:t>
            </a:r>
            <a:r>
              <a:rPr lang="en-GB" sz="18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Improving the way Ofsted inspects education</a:t>
            </a:r>
            <a:endParaRPr lang="en-GB" sz="1800" u="sng" kern="100" dirty="0">
              <a:solidFill>
                <a:srgbClr val="0000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Ofsted consultation document</a:t>
            </a:r>
            <a:endParaRPr lang="en-GB" sz="1800" u="sng" kern="100" dirty="0">
              <a:solidFill>
                <a:srgbClr val="0000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DfE press release: </a:t>
            </a:r>
            <a:r>
              <a:rPr lang="en-GB" sz="18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Government sets out plans to target ‘stuck’ schools</a:t>
            </a:r>
            <a:endParaRPr lang="en-GB" sz="1800" u="sng" kern="100" dirty="0">
              <a:solidFill>
                <a:srgbClr val="0000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Education Secretary speech on new era of school standards</a:t>
            </a:r>
            <a:endParaRPr lang="en-GB" sz="1800" u="sng" kern="100" dirty="0">
              <a:solidFill>
                <a:srgbClr val="0000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Video: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Martyn Oliver, Ofsted’s Chief Inspector, on the Ofsted changes</a:t>
            </a:r>
            <a:endParaRPr lang="en-GB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F624DF77-072C-46C4-AE4A-AB74320D52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8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611BAC-2EC6-EE7D-5ECF-7F01F005F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7200"/>
              <a:t>Why are we here?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DBAA9-A321-8B78-C6F4-F0C5877A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GB" sz="1150">
                <a:solidFill>
                  <a:schemeClr val="tx1">
                    <a:lumMod val="85000"/>
                    <a:lumOff val="15000"/>
                  </a:schemeClr>
                </a:solidFill>
              </a:rPr>
              <a:t>createvalueschools.com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F8CB8-83A9-6E98-6EAF-29B4CA86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9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Department for Education (DfE) is consulting on reforms to school accountability and Ofsted inspections.</a:t>
            </a: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9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Two key consultations: </a:t>
            </a:r>
          </a:p>
          <a:p>
            <a:pPr marL="742950" lvl="1" indent="-285750">
              <a:spcAft>
                <a:spcPts val="10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GB" sz="19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School accountability reform</a:t>
            </a:r>
            <a:endParaRPr lang="en-GB" sz="19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10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GB" sz="19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Improving the way Ofsted inspects education</a:t>
            </a:r>
            <a:endParaRPr lang="en-GB" sz="19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9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Consultation closes </a:t>
            </a:r>
            <a:r>
              <a:rPr lang="en-GB" sz="19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28 April 2025</a:t>
            </a:r>
            <a:r>
              <a:rPr lang="en-GB" sz="19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your chance to provide feedback!</a:t>
            </a:r>
          </a:p>
          <a:p>
            <a:endParaRPr lang="en-GB" sz="1900"/>
          </a:p>
        </p:txBody>
      </p:sp>
      <p:pic>
        <p:nvPicPr>
          <p:cNvPr id="8" name="Picture 7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4DA71F15-6A7B-5FC3-2B0B-EFC4E38D3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2302B8-3D6B-072E-67C9-0B847AFF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5000"/>
              <a:t>Accountability reform </a:t>
            </a:r>
            <a:r>
              <a:rPr lang="en-GB" sz="50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key </a:t>
            </a:r>
            <a:r>
              <a:rPr lang="en-GB" sz="5000" kern="10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50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hanges</a:t>
            </a:r>
            <a:endParaRPr lang="en-GB" sz="50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CF368-6528-B8DA-8C05-A2E60265D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GB" sz="1150">
                <a:solidFill>
                  <a:schemeClr val="tx1">
                    <a:lumMod val="85000"/>
                    <a:lumOff val="15000"/>
                  </a:schemeClr>
                </a:solidFill>
              </a:rPr>
              <a:t>createvalueschools.com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5FAAB40-21FA-BF80-E1BE-93C3DAAB8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 lnSpcReduction="10000"/>
          </a:bodyPr>
          <a:lstStyle/>
          <a:p>
            <a:pPr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GB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Introduction of </a:t>
            </a: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School Profiles</a:t>
            </a:r>
            <a:r>
              <a:rPr lang="en-GB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a ‘one-stop shop’ for school information.</a:t>
            </a:r>
          </a:p>
          <a:p>
            <a:pPr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GB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Regional Improvement for Standards and Excellence (RISE) teams</a:t>
            </a:r>
            <a:r>
              <a:rPr lang="en-GB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for targeted intervention.</a:t>
            </a:r>
          </a:p>
          <a:p>
            <a:pPr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GB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Faster intervention process for </a:t>
            </a: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'stuck' schools</a:t>
            </a:r>
            <a:r>
              <a:rPr lang="en-GB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(those</a:t>
            </a:r>
            <a:r>
              <a:rPr lang="en-GB" sz="2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graded as</a:t>
            </a:r>
            <a:r>
              <a:rPr lang="en-GB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requiring improvement or below good over two most recent inspections).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7" name="Picture 6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4C48E735-EA13-1841-B454-14CCAF2B2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82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491575-81FF-8C62-351F-AFAF62388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DE04260-320F-8F62-2236-5C094DF275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D4981994-60A6-6642-E728-4107510CD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7BB2048-262B-4B25-338F-484AD065A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BF7B4E-A176-3997-0F2D-56DBA2FE2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5000" dirty="0"/>
              <a:t>Digital school profiles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3FF72-56C3-F49D-DEF7-C2C9EFC4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createvalueschools.com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CACC8881-DB74-E81F-3C31-00FF9CD5C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669085"/>
            <a:ext cx="8074815" cy="3335866"/>
          </a:xfrm>
        </p:spPr>
        <p:txBody>
          <a:bodyPr anchor="t">
            <a:noAutofit/>
          </a:bodyPr>
          <a:lstStyle/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2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will they include?</a:t>
            </a:r>
            <a:r>
              <a:rPr lang="en-GB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Ofsted report card</a:t>
            </a:r>
          </a:p>
          <a:p>
            <a:pPr marL="742950" lvl="1" indent="-285750"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Up-to-date performance information</a:t>
            </a:r>
          </a:p>
          <a:p>
            <a:pPr marL="742950" lvl="1" indent="-285750"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Other relevant school data (for discussion in consultation)</a:t>
            </a: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2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Who will host it?</a:t>
            </a:r>
            <a:r>
              <a:rPr lang="en-GB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The DfE</a:t>
            </a: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2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Purpose:</a:t>
            </a:r>
            <a:r>
              <a:rPr lang="en-GB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More transparency for parents and stakeholders</a:t>
            </a:r>
          </a:p>
        </p:txBody>
      </p:sp>
      <p:pic>
        <p:nvPicPr>
          <p:cNvPr id="3" name="Picture 2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857D5DD2-ED9E-C6B8-7267-698CF4689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6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6D6936-0356-4C96-4FFF-459B512C0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392FF8B-D022-C687-3523-6D58288E6D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AB6B5419-16FA-569D-88EA-1EA15FFA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89C65D-F287-CCBE-1A04-8BBEC3D8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026D1-44D4-DDD8-B925-783E4D6AA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012646" cy="1618489"/>
          </a:xfrm>
        </p:spPr>
        <p:txBody>
          <a:bodyPr anchor="ctr">
            <a:normAutofit/>
          </a:bodyPr>
          <a:lstStyle/>
          <a:p>
            <a:r>
              <a:rPr lang="en-GB" sz="5000" dirty="0"/>
              <a:t>RISE teams and school intervention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E1E46A-4E33-6B60-1CE8-5A1B2EBD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createvalueschools.com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34561827-F17C-468F-3F82-5374995CE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669085"/>
            <a:ext cx="8074815" cy="3562072"/>
          </a:xfrm>
        </p:spPr>
        <p:txBody>
          <a:bodyPr anchor="t">
            <a:normAutofit fontScale="25000" lnSpcReduction="20000"/>
          </a:bodyPr>
          <a:lstStyle/>
          <a:p>
            <a:pPr marL="342900" lvl="0" indent="-342900">
              <a:lnSpc>
                <a:spcPct val="110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5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is RISE?</a:t>
            </a:r>
            <a:r>
              <a:rPr lang="en-GB" sz="5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5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Regional teams supporting school improvement (Regional Improvement for Standards and Excellence). The DfE is investing £20m, with up to £100,000 per school for specialist support.</a:t>
            </a: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5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Intervention process:</a:t>
            </a:r>
            <a:r>
              <a:rPr lang="en-GB" sz="5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5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Special measures schools = structural intervention (academy conversion or trust transfer).</a:t>
            </a:r>
          </a:p>
          <a:p>
            <a:pPr marL="742950" lvl="1" indent="-285750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5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Until Sept 26: schools requiring significant improvement also receive structural intervention.</a:t>
            </a:r>
            <a:endParaRPr lang="en-GB" sz="5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5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From Sept 2026: significant improvement schools receive </a:t>
            </a:r>
            <a:r>
              <a:rPr lang="en-GB" sz="5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mandatory targeted intervention</a:t>
            </a:r>
            <a:r>
              <a:rPr lang="en-GB" sz="5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from RISE teams. If no progress in 18 months, structural intervention follows.</a:t>
            </a:r>
          </a:p>
          <a:p>
            <a:pPr marL="742950" lvl="1" indent="-285750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5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‘Stuck’ schools will receive </a:t>
            </a:r>
            <a:r>
              <a:rPr lang="en-GB" sz="56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mandatory intervention </a:t>
            </a:r>
            <a:r>
              <a:rPr lang="en-GB" sz="5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from a RISE team. </a:t>
            </a:r>
            <a:endParaRPr lang="en-GB" sz="5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  <a:buSzPts val="1000"/>
              <a:tabLst>
                <a:tab pos="457200" algn="l"/>
              </a:tabLst>
            </a:pPr>
            <a:endParaRPr lang="en-GB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Picture 4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668EECC0-DD15-0C38-0A77-19983F4E2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735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63B79F-34C0-87BF-5D98-289A70C04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 fontScale="90000"/>
          </a:bodyPr>
          <a:lstStyle/>
          <a:p>
            <a:r>
              <a:rPr lang="en-GB" sz="7200" dirty="0"/>
              <a:t>Proposed changes to Ofsted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58548-FF8E-BA99-6B3E-D18FF44D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GB" sz="1150">
                <a:solidFill>
                  <a:schemeClr val="tx1">
                    <a:lumMod val="85000"/>
                    <a:lumOff val="15000"/>
                  </a:schemeClr>
                </a:solidFill>
              </a:rPr>
              <a:t>createvalueschools.com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F895E-A1B4-20EF-D2B9-A34EF8A14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219474" cy="2800395"/>
          </a:xfrm>
        </p:spPr>
        <p:txBody>
          <a:bodyPr anchor="t">
            <a:normAutofit fontScale="85000" lnSpcReduction="10000"/>
          </a:bodyPr>
          <a:lstStyle/>
          <a:p>
            <a:pPr marL="342900" lvl="0" indent="-342900">
              <a:lnSpc>
                <a:spcPct val="100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en-GB" sz="19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report card fo</a:t>
            </a:r>
            <a:r>
              <a:rPr lang="en-GB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rmat</a:t>
            </a: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00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More detailed judgements across </a:t>
            </a:r>
            <a:r>
              <a:rPr lang="en-GB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 to 11 areas</a:t>
            </a: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0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9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Proposed areas</a:t>
            </a: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leadership and governance, curriculum, developing teaching, achievement, behaviour and attitudes, attendance,  personal development an</a:t>
            </a:r>
            <a:r>
              <a:rPr lang="en-GB" sz="19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d wellbeing, </a:t>
            </a: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safeguarding, inclusion, early years in schools (where applicable), sixth form in schools (where applicable). </a:t>
            </a:r>
          </a:p>
          <a:p>
            <a:pPr marL="742950" lvl="1" indent="-285750">
              <a:lnSpc>
                <a:spcPct val="100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Areas graded as </a:t>
            </a:r>
            <a:r>
              <a:rPr lang="en-GB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Causing Concern, Attention Needed, Secure, Strong </a:t>
            </a: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GB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Exemplary</a:t>
            </a: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9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Safeguarding will be reported in a separate section and is either ‘Met’ or ‘Not </a:t>
            </a:r>
            <a:r>
              <a:rPr lang="en-GB" sz="19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met’.</a:t>
            </a:r>
            <a:endParaRPr lang="en-GB" sz="19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1EDE7414-43B3-6A51-D11A-C25B4A919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0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C86D40-A014-ACAC-8205-818F488BD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2E1655-02F5-6A49-E9DF-2E82FCAED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CCA22E85-DA05-44FE-17D5-F5A748396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74D0AC-F33D-0B5B-1F23-6CA90D784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99E578-22F6-FEE1-5445-E952CDC4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 fontScale="90000"/>
          </a:bodyPr>
          <a:lstStyle/>
          <a:p>
            <a:r>
              <a:rPr lang="en-GB" sz="7200"/>
              <a:t>Inspection process changes </a:t>
            </a:r>
            <a:endParaRPr lang="en-GB" sz="7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D6AE6-3B38-4EBF-4ECF-819FE5973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createvalueschools.com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AB130-DB3D-218C-A8CE-462E8EAAA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5088180" cy="2800395"/>
          </a:xfrm>
        </p:spPr>
        <p:txBody>
          <a:bodyPr anchor="t">
            <a:normAutofit/>
          </a:bodyPr>
          <a:lstStyle/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more </a:t>
            </a:r>
            <a:r>
              <a:rPr lang="en-GB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deep dives</a:t>
            </a: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all inspections will be </a:t>
            </a:r>
            <a:r>
              <a:rPr lang="en-GB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full inspections</a:t>
            </a:r>
            <a:endParaRPr lang="en-GB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Inspection toolkits</a:t>
            </a: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be published for clarity and transparency</a:t>
            </a: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Schools receiving </a:t>
            </a:r>
            <a:r>
              <a:rPr lang="en-GB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Causing Concern (Red)</a:t>
            </a: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GB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Met</a:t>
            </a: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safeguarding may face significant intervention</a:t>
            </a:r>
          </a:p>
        </p:txBody>
      </p:sp>
      <p:pic>
        <p:nvPicPr>
          <p:cNvPr id="7" name="Picture 6" descr="A diagram of steps to a problem&#10;&#10;AI-generated content may be incorrect.">
            <a:extLst>
              <a:ext uri="{FF2B5EF4-FFF2-40B4-BE49-F238E27FC236}">
                <a16:creationId xmlns:a16="http://schemas.microsoft.com/office/drawing/2014/main" id="{7AF9FD3A-3770-7F7A-97C9-65FBD2AAA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987" y="2627148"/>
            <a:ext cx="5088180" cy="3416349"/>
          </a:xfrm>
          <a:prstGeom prst="rect">
            <a:avLst/>
          </a:prstGeom>
        </p:spPr>
      </p:pic>
      <p:pic>
        <p:nvPicPr>
          <p:cNvPr id="8" name="Picture 7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D25F54F1-D7C6-56AD-0A35-53575E911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3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04E3C9-8C8C-4F36-8A7D-1B8131B7C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F3197F-1121-0BE9-D71D-84ADD95D1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6C65C176-88AA-D744-5C18-C8E139AC4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2BE72D-0957-EC20-8505-4259A1685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E1A6E6-8BAE-E7D2-123B-C3269D30F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 fontScale="90000"/>
          </a:bodyPr>
          <a:lstStyle/>
          <a:p>
            <a:r>
              <a:rPr lang="en-GB" sz="7200" dirty="0"/>
              <a:t>Reactions and 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80862-039B-EBF7-32B2-24BF96487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createvalueschools.com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D39BF-FC63-7AFB-5C11-96E355C18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219474" cy="3035482"/>
          </a:xfrm>
        </p:spPr>
        <p:txBody>
          <a:bodyPr anchor="t">
            <a:noAutofit/>
          </a:bodyPr>
          <a:lstStyle/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Concerns from unions and educators:</a:t>
            </a: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Will the new system reduce or increase stress on staff?</a:t>
            </a:r>
          </a:p>
          <a:p>
            <a:pPr marL="742950" lvl="1" indent="-285750"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Does the report card improve clarity or reinforce high-stakes pressures?</a:t>
            </a:r>
          </a:p>
          <a:p>
            <a:pPr marL="742950" lvl="1" indent="-285750"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Will it be helpful for parents? </a:t>
            </a:r>
            <a:endParaRPr lang="en-GB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Discussion questions:</a:t>
            </a: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Does this improve accountability?</a:t>
            </a:r>
          </a:p>
          <a:p>
            <a:pPr marL="742950" lvl="1" indent="-285750"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might this impact our school?</a:t>
            </a:r>
          </a:p>
        </p:txBody>
      </p:sp>
      <p:pic>
        <p:nvPicPr>
          <p:cNvPr id="5" name="Picture 4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B3C34398-3A33-8961-A599-4C2B9D3F5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2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A4A310-5876-DBCD-B983-199934558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00A95D8-6A4B-B202-2E63-D983609BB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FB35042A-96E1-C8EF-9868-917BDDB3A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12B07E-8A4B-7FE4-27BE-8086AD3FE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690941-FCEB-C13C-6748-913B644B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 fontScale="90000"/>
          </a:bodyPr>
          <a:lstStyle/>
          <a:p>
            <a:r>
              <a:rPr lang="en-GB" sz="7200" dirty="0"/>
              <a:t>Responding to the consultation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2CE4-24BA-B053-FBA1-D7CACFB28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3246436"/>
            <a:ext cx="5607882" cy="365125"/>
          </a:xfrm>
        </p:spPr>
        <p:txBody>
          <a:bodyPr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createvalueschools.com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B16B5-1203-A782-C250-22155050B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219474" cy="3035482"/>
          </a:xfrm>
        </p:spPr>
        <p:txBody>
          <a:bodyPr anchor="t">
            <a:noAutofit/>
          </a:bodyPr>
          <a:lstStyle/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en-GB" sz="20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your say before </a:t>
            </a:r>
            <a:r>
              <a:rPr lang="en-GB" sz="20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28 April 2025</a:t>
            </a:r>
          </a:p>
          <a:p>
            <a:pPr marL="342900" lvl="0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Respond online: </a:t>
            </a:r>
          </a:p>
          <a:p>
            <a:pPr marL="800100" lvl="1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School accountability reform</a:t>
            </a:r>
            <a:r>
              <a:rPr lang="en-GB" sz="20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Improving the way Ofsted inspects education</a:t>
            </a:r>
            <a:endParaRPr lang="en-GB" sz="2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endParaRPr lang="en-GB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colorful square shaped object&#10;&#10;AI-generated content may be incorrect.">
            <a:extLst>
              <a:ext uri="{FF2B5EF4-FFF2-40B4-BE49-F238E27FC236}">
                <a16:creationId xmlns:a16="http://schemas.microsoft.com/office/drawing/2014/main" id="{CB9128FE-E7E8-253D-21A5-CD62C4A3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94" y="28859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473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10EB8D975CA54D9AD690048FB02E61" ma:contentTypeVersion="5" ma:contentTypeDescription="Create a new document." ma:contentTypeScope="" ma:versionID="33e91e5775bb1e95c7da45223b213362">
  <xsd:schema xmlns:xsd="http://www.w3.org/2001/XMLSchema" xmlns:xs="http://www.w3.org/2001/XMLSchema" xmlns:p="http://schemas.microsoft.com/office/2006/metadata/properties" xmlns:ns3="9cdbdcbf-b594-4d20-9bd5-044bb9ca9ff6" targetNamespace="http://schemas.microsoft.com/office/2006/metadata/properties" ma:root="true" ma:fieldsID="80c6bfe0c217ed3021e89afe61743700" ns3:_="">
    <xsd:import namespace="9cdbdcbf-b594-4d20-9bd5-044bb9ca9ff6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bdcbf-b594-4d20-9bd5-044bb9ca9ff6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C14D5F-0A5A-4E09-BFE8-64D56DB6B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dbdcbf-b594-4d20-9bd5-044bb9ca9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7CE14A-D89D-4342-9EEF-7165EBFA7F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B3EBC-6525-41EB-8C54-7EBE0C44A60A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cdbdcbf-b594-4d20-9bd5-044bb9ca9ff6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656</Words>
  <Application>Microsoft Office PowerPoint</Application>
  <PresentationFormat>Widescreen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Courier New</vt:lpstr>
      <vt:lpstr>Symbol</vt:lpstr>
      <vt:lpstr>Office Theme</vt:lpstr>
      <vt:lpstr>Proposed changes to Ofsted and accountability measures</vt:lpstr>
      <vt:lpstr>Why are we here?</vt:lpstr>
      <vt:lpstr>Accountability reform – key changes</vt:lpstr>
      <vt:lpstr>Digital school profiles</vt:lpstr>
      <vt:lpstr>RISE teams and school intervention</vt:lpstr>
      <vt:lpstr>Proposed changes to Ofsted</vt:lpstr>
      <vt:lpstr>Inspection process changes </vt:lpstr>
      <vt:lpstr>Reactions and questions</vt:lpstr>
      <vt:lpstr>Responding to the consultation</vt:lpstr>
      <vt:lpstr>Final thoughts and next steps</vt:lpstr>
      <vt:lpstr>Further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Liz Worthen</dc:creator>
  <cp:lastModifiedBy>Liz Worthen</cp:lastModifiedBy>
  <cp:revision>2</cp:revision>
  <dcterms:created xsi:type="dcterms:W3CDTF">2025-02-18T09:15:36Z</dcterms:created>
  <dcterms:modified xsi:type="dcterms:W3CDTF">2025-02-18T15:19:21Z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0x0101002710EB8D975CA54D9AD690048FB02E61</vt:lpwstr>
  </property>
</Properties>
</file>